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  <p:embeddedFont>
      <p:font typeface="Gill Sans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35" Type="http://schemas.openxmlformats.org/officeDocument/2006/relationships/font" Target="fonts/GillSans-regular.fntdata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Gill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343ab209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343ab209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343ab2092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343ab2092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343ab2092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d343ab2092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343ab209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343ab209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2422b940d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d2422b940d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d2a32467f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d2a32467f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366829c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d366829c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366829c0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366829c0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d366829c0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d366829c0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d366829c0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d366829c0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2422b940d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2422b940d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d366829c0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d366829c0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d366829c0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d366829c0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2a32467f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2a32467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2a32467f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2a32467f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343ab209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343ab209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343ab209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d343ab209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d2a32467f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d2a32467f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2a32467f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2a32467f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2a32467f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2a32467f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Principios básicos y fundamentales</a:t>
            </a:r>
            <a:endParaRPr/>
          </a:p>
        </p:txBody>
      </p:sp>
      <p:sp>
        <p:nvSpPr>
          <p:cNvPr id="87" name="Google Shape;87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sonido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frecuencia</a:t>
            </a:r>
            <a:endParaRPr/>
          </a:p>
        </p:txBody>
      </p:sp>
      <p:sp>
        <p:nvSpPr>
          <p:cNvPr id="163" name="Google Shape;163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BAFB5"/>
              </a:buClr>
              <a:buSzPts val="2000"/>
              <a:buFont typeface="Arial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La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rapidez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del movimiento determina la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afinación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La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cantidad de oscilaciones 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se mide en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Hz (Hertz)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A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mayor frecuencia, más agudo 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se percibe </a:t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El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rango audible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va de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20 a 20000 Hz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</a:t>
            </a:r>
            <a:r>
              <a:rPr lang="es"/>
              <a:t>recuencia y notas musicales</a:t>
            </a:r>
            <a:endParaRPr/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488" y="1853850"/>
            <a:ext cx="7437025" cy="244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Frecuencia y notas musicales</a:t>
            </a:r>
            <a:endParaRPr/>
          </a:p>
        </p:txBody>
      </p:sp>
      <p:sp>
        <p:nvSpPr>
          <p:cNvPr id="175" name="Google Shape;175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Cada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duplicación de frecuencia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, se conoce como una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octava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Cada octava contiene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las mismas notas musicales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 el corrimiento de fase?</a:t>
            </a:r>
            <a:endParaRPr/>
          </a:p>
        </p:txBody>
      </p:sp>
      <p:pic>
        <p:nvPicPr>
          <p:cNvPr id="181" name="Google Shape;181;p25"/>
          <p:cNvPicPr preferRelativeResize="0"/>
          <p:nvPr/>
        </p:nvPicPr>
        <p:blipFill rotWithShape="1">
          <a:blip r:embed="rId3">
            <a:alphaModFix/>
          </a:blip>
          <a:srcRect b="7868" l="15519" r="0" t="0"/>
          <a:stretch/>
        </p:blipFill>
        <p:spPr>
          <a:xfrm>
            <a:off x="2525925" y="1853850"/>
            <a:ext cx="4092150" cy="312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pero...</a:t>
            </a:r>
            <a:endParaRPr/>
          </a:p>
        </p:txBody>
      </p:sp>
      <p:sp>
        <p:nvSpPr>
          <p:cNvPr id="187" name="Google Shape;187;p26"/>
          <p:cNvSpPr txBox="1"/>
          <p:nvPr>
            <p:ph type="title"/>
          </p:nvPr>
        </p:nvSpPr>
        <p:spPr>
          <a:xfrm>
            <a:off x="729450" y="1853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¡el sonido simple no existe!</a:t>
            </a:r>
            <a:endParaRPr/>
          </a:p>
        </p:txBody>
      </p:sp>
      <p:pic>
        <p:nvPicPr>
          <p:cNvPr id="188" name="Google Shape;1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8975" y="2389050"/>
            <a:ext cx="2449650" cy="244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sonido real</a:t>
            </a:r>
            <a:endParaRPr/>
          </a:p>
        </p:txBody>
      </p:sp>
      <p:sp>
        <p:nvSpPr>
          <p:cNvPr id="194" name="Google Shape;194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Está formado a partir de sonidos simples</a:t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La suma de aquellos genera una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forma de onda compleja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5" name="Google Shape;19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2637" y="2984150"/>
            <a:ext cx="4318725" cy="215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contenido en frecuencia</a:t>
            </a:r>
            <a:endParaRPr/>
          </a:p>
        </p:txBody>
      </p:sp>
      <p:sp>
        <p:nvSpPr>
          <p:cNvPr id="201" name="Google Shape;201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Los sonidos que lo conforman son de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diferente frecuencia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Puede verse su contenido en un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analizador de espectro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02" name="Google Shape;202;p28"/>
          <p:cNvPicPr preferRelativeResize="0"/>
          <p:nvPr/>
        </p:nvPicPr>
        <p:blipFill rotWithShape="1">
          <a:blip r:embed="rId3">
            <a:alphaModFix/>
          </a:blip>
          <a:srcRect b="4280" l="11800" r="5390" t="30068"/>
          <a:stretch/>
        </p:blipFill>
        <p:spPr>
          <a:xfrm>
            <a:off x="2078788" y="2966800"/>
            <a:ext cx="4986426" cy="2176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Sonidos armónicos vs. inarmónicos</a:t>
            </a:r>
            <a:endParaRPr/>
          </a:p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Los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armónicos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, al sonar la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fundamental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es claramente distinguible</a:t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Cada sonido está asociado a una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nota musical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Los inarmónicos no tienen nota musical (Percusión, ruidos)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envolvente</a:t>
            </a:r>
            <a:endParaRPr/>
          </a:p>
        </p:txBody>
      </p:sp>
      <p:sp>
        <p:nvSpPr>
          <p:cNvPr id="214" name="Google Shape;214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Al ejecutar un sonido, su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amplitud varía con el tiempo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Hay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cuatro períodos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distinguibles en el desarrollo de un sonido</a:t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5" name="Google Shape;215;p30"/>
          <p:cNvSpPr/>
          <p:nvPr/>
        </p:nvSpPr>
        <p:spPr>
          <a:xfrm>
            <a:off x="2411525" y="3018650"/>
            <a:ext cx="1956300" cy="60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Ataque</a:t>
            </a:r>
            <a:r>
              <a:rPr lang="es"/>
              <a:t> </a:t>
            </a:r>
            <a:endParaRPr/>
          </a:p>
        </p:txBody>
      </p:sp>
      <p:sp>
        <p:nvSpPr>
          <p:cNvPr id="216" name="Google Shape;216;p30"/>
          <p:cNvSpPr/>
          <p:nvPr/>
        </p:nvSpPr>
        <p:spPr>
          <a:xfrm>
            <a:off x="4586950" y="3018650"/>
            <a:ext cx="1956300" cy="60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Decay</a:t>
            </a:r>
            <a:r>
              <a:rPr lang="es"/>
              <a:t> </a:t>
            </a:r>
            <a:endParaRPr/>
          </a:p>
        </p:txBody>
      </p:sp>
      <p:sp>
        <p:nvSpPr>
          <p:cNvPr id="217" name="Google Shape;217;p30"/>
          <p:cNvSpPr/>
          <p:nvPr/>
        </p:nvSpPr>
        <p:spPr>
          <a:xfrm>
            <a:off x="2411525" y="3800325"/>
            <a:ext cx="1956300" cy="60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Sustain</a:t>
            </a:r>
            <a:r>
              <a:rPr lang="es"/>
              <a:t> </a:t>
            </a:r>
            <a:endParaRPr/>
          </a:p>
        </p:txBody>
      </p:sp>
      <p:sp>
        <p:nvSpPr>
          <p:cNvPr id="218" name="Google Shape;218;p30"/>
          <p:cNvSpPr/>
          <p:nvPr/>
        </p:nvSpPr>
        <p:spPr>
          <a:xfrm>
            <a:off x="4586950" y="3800325"/>
            <a:ext cx="1956300" cy="60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Release</a:t>
            </a:r>
            <a:r>
              <a:rPr lang="es"/>
              <a:t>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envolvente</a:t>
            </a:r>
            <a:endParaRPr/>
          </a:p>
        </p:txBody>
      </p:sp>
      <p:pic>
        <p:nvPicPr>
          <p:cNvPr id="224" name="Google Shape;22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75" y="2023125"/>
            <a:ext cx="4286250" cy="280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fenómeno</a:t>
            </a: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1334100" y="2167050"/>
            <a:ext cx="1652700" cy="80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Fuente</a:t>
            </a:r>
            <a:endParaRPr b="1"/>
          </a:p>
        </p:txBody>
      </p:sp>
      <p:sp>
        <p:nvSpPr>
          <p:cNvPr id="94" name="Google Shape;94;p14"/>
          <p:cNvSpPr/>
          <p:nvPr/>
        </p:nvSpPr>
        <p:spPr>
          <a:xfrm>
            <a:off x="3745650" y="2167050"/>
            <a:ext cx="1652700" cy="80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Medio</a:t>
            </a:r>
            <a:endParaRPr b="1"/>
          </a:p>
        </p:txBody>
      </p:sp>
      <p:sp>
        <p:nvSpPr>
          <p:cNvPr id="95" name="Google Shape;95;p14"/>
          <p:cNvSpPr/>
          <p:nvPr/>
        </p:nvSpPr>
        <p:spPr>
          <a:xfrm>
            <a:off x="6157200" y="2167050"/>
            <a:ext cx="1652700" cy="80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Receptor</a:t>
            </a:r>
            <a:endParaRPr b="1"/>
          </a:p>
        </p:txBody>
      </p:sp>
      <p:cxnSp>
        <p:nvCxnSpPr>
          <p:cNvPr id="96" name="Google Shape;96;p14"/>
          <p:cNvCxnSpPr>
            <a:stCxn id="93" idx="3"/>
            <a:endCxn id="94" idx="1"/>
          </p:cNvCxnSpPr>
          <p:nvPr/>
        </p:nvCxnSpPr>
        <p:spPr>
          <a:xfrm>
            <a:off x="2986800" y="2571750"/>
            <a:ext cx="759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" name="Google Shape;97;p14"/>
          <p:cNvCxnSpPr/>
          <p:nvPr/>
        </p:nvCxnSpPr>
        <p:spPr>
          <a:xfrm>
            <a:off x="5398350" y="2571750"/>
            <a:ext cx="759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4"/>
          <p:cNvCxnSpPr>
            <a:stCxn id="93" idx="2"/>
          </p:cNvCxnSpPr>
          <p:nvPr/>
        </p:nvCxnSpPr>
        <p:spPr>
          <a:xfrm flipH="1">
            <a:off x="2158650" y="2976450"/>
            <a:ext cx="1800" cy="480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" name="Google Shape;99;p14"/>
          <p:cNvSpPr txBox="1"/>
          <p:nvPr/>
        </p:nvSpPr>
        <p:spPr>
          <a:xfrm>
            <a:off x="1706100" y="3457050"/>
            <a:ext cx="908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aleway"/>
                <a:ea typeface="Raleway"/>
                <a:cs typeface="Raleway"/>
                <a:sym typeface="Raleway"/>
              </a:rPr>
              <a:t>Origen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3797250" y="3457050"/>
            <a:ext cx="154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aleway"/>
                <a:ea typeface="Raleway"/>
                <a:cs typeface="Raleway"/>
                <a:sym typeface="Raleway"/>
              </a:rPr>
              <a:t>Propagación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6209700" y="3457050"/>
            <a:ext cx="1549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aleway"/>
                <a:ea typeface="Raleway"/>
                <a:cs typeface="Raleway"/>
                <a:sym typeface="Raleway"/>
              </a:rPr>
              <a:t>Análisis/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aleway"/>
                <a:ea typeface="Raleway"/>
                <a:cs typeface="Raleway"/>
                <a:sym typeface="Raleway"/>
              </a:rPr>
              <a:t>Experiencia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02" name="Google Shape;102;p14"/>
          <p:cNvCxnSpPr/>
          <p:nvPr/>
        </p:nvCxnSpPr>
        <p:spPr>
          <a:xfrm flipH="1">
            <a:off x="4571100" y="2976450"/>
            <a:ext cx="1800" cy="480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" name="Google Shape;103;p14"/>
          <p:cNvCxnSpPr/>
          <p:nvPr/>
        </p:nvCxnSpPr>
        <p:spPr>
          <a:xfrm flipH="1">
            <a:off x="6983550" y="2976450"/>
            <a:ext cx="1800" cy="480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envolvente</a:t>
            </a:r>
            <a:endParaRPr/>
          </a:p>
        </p:txBody>
      </p:sp>
      <p:pic>
        <p:nvPicPr>
          <p:cNvPr id="230" name="Google Shape;23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9438" y="1921925"/>
            <a:ext cx="4788725" cy="273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236" name="Google Shape;236;p3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Los sonidos se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distinguen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por su contenido en frecuencia (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timbre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) y su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envolvente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Ambos aspectos los manipulamos en el estudio de grabación</a:t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El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ecualizador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altera el contenido en frecuencia </a:t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Los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procesadores de dinámica 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alteran la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envolvente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fuente</a:t>
            </a:r>
            <a:endParaRPr/>
          </a:p>
        </p:txBody>
      </p:sp>
      <p:sp>
        <p:nvSpPr>
          <p:cNvPr id="109" name="Google Shape;10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BAFB5"/>
              </a:buClr>
              <a:buSzPts val="2000"/>
              <a:buFont typeface="Arial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Elemento puesto en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movimiento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En torno a un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punto de equilibrio/reposo (OSCILACIÓN)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9800" y="2882400"/>
            <a:ext cx="1507400" cy="226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 rotWithShape="1">
          <a:blip r:embed="rId4">
            <a:alphaModFix/>
          </a:blip>
          <a:srcRect b="30312" l="0" r="0" t="23374"/>
          <a:stretch/>
        </p:blipFill>
        <p:spPr>
          <a:xfrm>
            <a:off x="2907200" y="3339050"/>
            <a:ext cx="2597474" cy="180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 rotWithShape="1">
          <a:blip r:embed="rId5">
            <a:alphaModFix/>
          </a:blip>
          <a:srcRect b="0" l="0" r="34132" t="15931"/>
          <a:stretch/>
        </p:blipFill>
        <p:spPr>
          <a:xfrm>
            <a:off x="5504675" y="3102975"/>
            <a:ext cx="2239525" cy="204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medio </a:t>
            </a:r>
            <a:endParaRPr/>
          </a:p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El movimiento original se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propaga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a través de él</a:t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Sus partículas se mueven en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sintonía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6"/>
          <p:cNvPicPr preferRelativeResize="0"/>
          <p:nvPr/>
        </p:nvPicPr>
        <p:blipFill rotWithShape="1">
          <a:blip r:embed="rId3">
            <a:alphaModFix/>
          </a:blip>
          <a:srcRect b="57689" l="0" r="13359" t="0"/>
          <a:stretch/>
        </p:blipFill>
        <p:spPr>
          <a:xfrm>
            <a:off x="2103925" y="3206475"/>
            <a:ext cx="4936150" cy="11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medio </a:t>
            </a:r>
            <a:endParaRPr/>
          </a:p>
        </p:txBody>
      </p:sp>
      <p:sp>
        <p:nvSpPr>
          <p:cNvPr id="125" name="Google Shape;125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Se generan zonas de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compresión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y de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descompresión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Varía la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presión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en función de eso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17"/>
          <p:cNvPicPr preferRelativeResize="0"/>
          <p:nvPr/>
        </p:nvPicPr>
        <p:blipFill rotWithShape="1">
          <a:blip r:embed="rId3">
            <a:alphaModFix/>
          </a:blip>
          <a:srcRect b="0" l="0" r="14456" t="0"/>
          <a:stretch/>
        </p:blipFill>
        <p:spPr>
          <a:xfrm>
            <a:off x="2628323" y="3006725"/>
            <a:ext cx="3887375" cy="2136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" name="Google Shape;127;p17"/>
          <p:cNvCxnSpPr/>
          <p:nvPr/>
        </p:nvCxnSpPr>
        <p:spPr>
          <a:xfrm>
            <a:off x="2259775" y="3006725"/>
            <a:ext cx="725100" cy="177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receptor </a:t>
            </a:r>
            <a:endParaRPr/>
          </a:p>
        </p:txBody>
      </p:sp>
      <p:sp>
        <p:nvSpPr>
          <p:cNvPr id="133" name="Google Shape;133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En punto del espacio, percibe la variación de presión</a:t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Puede ser nuestro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sistema auditivo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o un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micrófono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0123" y="3009378"/>
            <a:ext cx="3887375" cy="1827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sistema auditivo humano</a:t>
            </a:r>
            <a:endParaRPr/>
          </a:p>
        </p:txBody>
      </p:sp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BAFB5"/>
              </a:buClr>
              <a:buSzPts val="2000"/>
              <a:buFont typeface="Arial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Es capaz de interpretar las variaciones de presión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Las transforma en </a:t>
            </a: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impulsos neurosensoriales</a:t>
            </a:r>
            <a:endParaRPr b="1"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7075" y="3002875"/>
            <a:ext cx="4253451" cy="198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sonido más simple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9663" y="1853850"/>
            <a:ext cx="5848274" cy="307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Sus atributos</a:t>
            </a:r>
            <a:endParaRPr/>
          </a:p>
        </p:txBody>
      </p:sp>
      <p:sp>
        <p:nvSpPr>
          <p:cNvPr id="154" name="Google Shape;154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BAFB5"/>
              </a:buClr>
              <a:buSzPts val="2000"/>
              <a:buFont typeface="Arial"/>
              <a:buChar char="•"/>
            </a:pP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Amplitud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					Intensidad</a:t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Velocidad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				Frecuencia/Período		Afinación</a:t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413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ill Sans"/>
              <a:buChar char="•"/>
            </a:pPr>
            <a:r>
              <a:rPr b="1"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Fase</a:t>
            </a:r>
            <a:r>
              <a:rPr lang="es" sz="2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						Distancia/corrimiento</a:t>
            </a:r>
            <a:endParaRPr sz="20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155" name="Google Shape;155;p21"/>
          <p:cNvCxnSpPr/>
          <p:nvPr/>
        </p:nvCxnSpPr>
        <p:spPr>
          <a:xfrm>
            <a:off x="2428400" y="2327225"/>
            <a:ext cx="1332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" name="Google Shape;156;p21"/>
          <p:cNvCxnSpPr/>
          <p:nvPr/>
        </p:nvCxnSpPr>
        <p:spPr>
          <a:xfrm>
            <a:off x="2428400" y="2748825"/>
            <a:ext cx="1332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" name="Google Shape;157;p21"/>
          <p:cNvCxnSpPr/>
          <p:nvPr/>
        </p:nvCxnSpPr>
        <p:spPr>
          <a:xfrm>
            <a:off x="2428400" y="3209425"/>
            <a:ext cx="1332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